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766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1463040"/>
            <a:ext cx="5943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TheraCloud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731520" y="2468880"/>
            <a:ext cx="5486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CFBF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Η πλατφόρμα για θεραπευτικά κέντρα λόγου, εργοθεραπείας και ψυχολογίας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731520" y="356616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Ραντεβού · Παιδιά &amp; γονείς · Προσωπικό · Αναφορές &amp; ΕΟΠΥΥ · GDPR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539496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CFBF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Οι λειτουργίες της εφαρμογής, με εικόνες από το demo γραφείο «Κέντρο Λόγου Αθήνα».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6729984" y="1849374"/>
            <a:ext cx="5010912" cy="315925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8000"/>
              </a:srgbClr>
            </a:outerShdw>
          </a:effectLst>
        </p:spPr>
      </p:sp>
      <p:pic>
        <p:nvPicPr>
          <p:cNvPr id="7" name="Image 0" descr="crop/02-overvie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66560" y="1885950"/>
            <a:ext cx="4937760" cy="30861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9728"/>
          </a:xfrm>
          <a:prstGeom prst="rect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0F766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ΕΠΙΣΚΌΠΗΣΗ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Ένα σύστημα, τέσσερις ρόλοι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457200" y="1645920"/>
            <a:ext cx="2651760" cy="2926080"/>
          </a:xfrm>
          <a:prstGeom prst="roundRect">
            <a:avLst>
              <a:gd name="adj" fmla="val 4138"/>
            </a:avLst>
          </a:prstGeom>
          <a:solidFill>
            <a:srgbClr val="F0FDFA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1828800"/>
            <a:ext cx="228600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F766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Διαχειριστής γραφείου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640080" y="2606040"/>
            <a:ext cx="228600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Πρόγραμμα, παιδιά, προσωπικό, τιμές, αναφορές, ρυθμίσεις και ρόλοι του γραφείου.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291840" y="1645920"/>
            <a:ext cx="2651760" cy="2926080"/>
          </a:xfrm>
          <a:prstGeom prst="roundRect">
            <a:avLst>
              <a:gd name="adj" fmla="val 4138"/>
            </a:avLst>
          </a:prstGeom>
          <a:solidFill>
            <a:srgbClr val="F0FDFA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1828800"/>
            <a:ext cx="228600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F766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Θεραπευτής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3474720" y="2606040"/>
            <a:ext cx="228600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Βλέπει μόνο τα δικά του ραντεβού και τα παιδιά που του έχουν ανατεθεί· κρατά σημειώσεις συνεδρίας.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126480" y="1645920"/>
            <a:ext cx="2651760" cy="2926080"/>
          </a:xfrm>
          <a:prstGeom prst="roundRect">
            <a:avLst>
              <a:gd name="adj" fmla="val 4138"/>
            </a:avLst>
          </a:prstGeom>
          <a:solidFill>
            <a:srgbClr val="F0FDFA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309360" y="1828800"/>
            <a:ext cx="228600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F766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Γονέας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6309360" y="2606040"/>
            <a:ext cx="228600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Από το κινητό: επόμενα ραντεβού, αιτήματα ραντεβού, ειδοποιήσεις, τα δεδομένα του.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961120" y="1645920"/>
            <a:ext cx="2651760" cy="2926080"/>
          </a:xfrm>
          <a:prstGeom prst="roundRect">
            <a:avLst>
              <a:gd name="adj" fmla="val 4138"/>
            </a:avLst>
          </a:prstGeom>
          <a:solidFill>
            <a:srgbClr val="F0FDFA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44000" y="1828800"/>
            <a:ext cx="228600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F766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Εκπαιδευτικός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9144000" y="2606040"/>
            <a:ext cx="228600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Ρόλος για εκπαιδευτικούς και συνεργάτες, με όσα δικαιώματα ορίσει το γραφείο.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57200" y="4937760"/>
            <a:ext cx="112471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Κάθε γραφείο έχει τη δική του διεύθυνση (π.χ. kentro-athina.theracloud.gr), το λογότυπο και τα χρώματά του, και πλήρως χωριστά δεδομένα.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TheraCloud · theracloud.gr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1155680" y="644652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766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377440"/>
            <a:ext cx="106984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Το γραφείο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3474720"/>
            <a:ext cx="10698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CCFBF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Ό,τι κάνει καθημερινά ο διαχειριστής και η γραμματεία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9728"/>
          </a:xfrm>
          <a:prstGeom prst="rect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0F766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ΣΎΝΔΕΣΗ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Σύνδεση στο γραφείο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463040"/>
            <a:ext cx="3566160" cy="4754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lnSpc>
                <a:spcPct val="110000"/>
              </a:lnSpc>
              <a:spcAft>
                <a:spcPts val="1000"/>
              </a:spcAft>
              <a:buSzPct val="100000"/>
              <a:buChar char="●"/>
            </a:pPr>
            <a:r>
              <a:rPr lang="en-US" sz="14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Δική του διεύθυνση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— κάθε γραφείο μπαίνει από το subdomain του, με το δικό του λογότυπο.</a:t>
            </a:r>
            <a:endParaRPr lang="en-US" sz="1400" dirty="0"/>
          </a:p>
          <a:p>
            <a:pPr marL="203200" indent="-203200">
              <a:lnSpc>
                <a:spcPct val="110000"/>
              </a:lnSpc>
              <a:spcAft>
                <a:spcPts val="1000"/>
              </a:spcAft>
              <a:buSzPct val="100000"/>
              <a:buChar char="●"/>
            </a:pPr>
            <a:r>
              <a:rPr lang="en-US" sz="14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Χωρίς κωδικό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— εξαψήφιος κωδικός μίας χρήσης στο email, 15 λεπτά.</a:t>
            </a:r>
            <a:endParaRPr lang="en-US" sz="1400" dirty="0"/>
          </a:p>
          <a:p>
            <a:pPr marL="203200" indent="-203200">
              <a:lnSpc>
                <a:spcPct val="110000"/>
              </a:lnSpc>
              <a:spcAft>
                <a:spcPts val="1000"/>
              </a:spcAft>
              <a:buSzPct val="100000"/>
              <a:buChar char="●"/>
            </a:pPr>
            <a:r>
              <a:rPr lang="en-US" sz="14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Επαλήθευση δύο βημάτων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— εφαρμογή επαλήθευσης και κωδικοί ανάκτησης.</a:t>
            </a:r>
            <a:endParaRPr lang="en-US" sz="1400" dirty="0"/>
          </a:p>
          <a:p>
            <a:pPr marL="203200" indent="-203200">
              <a:lnSpc>
                <a:spcPct val="110000"/>
              </a:lnSpc>
              <a:spcAft>
                <a:spcPts val="1000"/>
              </a:spcAft>
              <a:buSzPct val="100000"/>
              <a:buChar char="●"/>
            </a:pPr>
            <a:r>
              <a:rPr lang="en-US" sz="14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Προστασία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— όριο προσπαθειών, προσωρινό κλείδωμα, «Ξεχάσατε τον κωδικό».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306824" y="1489329"/>
            <a:ext cx="7479792" cy="470230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8000"/>
              </a:srgbClr>
            </a:outerShdw>
          </a:effectLst>
        </p:spPr>
      </p:sp>
      <p:pic>
        <p:nvPicPr>
          <p:cNvPr id="7" name="Image 0" descr="crop/01-logi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43400" y="1525905"/>
            <a:ext cx="7406640" cy="462915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TheraCloud · theracloud.gr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11155680" y="644652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9728"/>
          </a:xfrm>
          <a:prstGeom prst="rect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0F766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ΕΠΙΣΚΌΠΗΣΗ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Η μέρα με μια ματιά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463040"/>
            <a:ext cx="3566160" cy="4754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lnSpc>
                <a:spcPct val="110000"/>
              </a:lnSpc>
              <a:spcAft>
                <a:spcPts val="1000"/>
              </a:spcAft>
              <a:buSzPct val="100000"/>
              <a:buChar char="●"/>
            </a:pPr>
            <a:r>
              <a:rPr lang="en-US" sz="14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Πρόγραμμα της ημέρας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— κάθε ραντεβού με ώρα, παιδί, θεραπευτή και κατάσταση.</a:t>
            </a:r>
            <a:endParaRPr lang="en-US" sz="1400" dirty="0"/>
          </a:p>
          <a:p>
            <a:pPr marL="203200" indent="-203200">
              <a:lnSpc>
                <a:spcPct val="110000"/>
              </a:lnSpc>
              <a:spcAft>
                <a:spcPts val="1000"/>
              </a:spcAft>
              <a:buSzPct val="100000"/>
              <a:buChar char="●"/>
            </a:pPr>
            <a:r>
              <a:rPr lang="en-US" sz="14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Σύνοψη εβδομάδας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— ραντεβού, αιτήματα σε αναμονή, ακυρώσεις, ολοκληρωμένα.</a:t>
            </a:r>
            <a:endParaRPr lang="en-US" sz="1400" dirty="0"/>
          </a:p>
          <a:p>
            <a:pPr marL="203200" indent="-203200">
              <a:lnSpc>
                <a:spcPct val="110000"/>
              </a:lnSpc>
              <a:spcAft>
                <a:spcPts val="1000"/>
              </a:spcAft>
              <a:buSzPct val="100000"/>
              <a:buChar char="●"/>
            </a:pPr>
            <a:r>
              <a:rPr lang="en-US" sz="14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Θέλουν ενέργεια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— ό,τι εκκρεμεί στα παιδιά του γραφείου.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306824" y="1489329"/>
            <a:ext cx="7479792" cy="470230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8000"/>
              </a:srgbClr>
            </a:outerShdw>
          </a:effectLst>
        </p:spPr>
      </p:sp>
      <p:pic>
        <p:nvPicPr>
          <p:cNvPr id="7" name="Image 0" descr="crop/02-overvie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43400" y="1525905"/>
            <a:ext cx="7406640" cy="462915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TheraCloud · theracloud.gr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11155680" y="644652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9728"/>
          </a:xfrm>
          <a:prstGeom prst="rect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0F766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ΗΜΕΡΟΛΌΓΙΟ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Ημερολόγιο εβδομάδας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463040"/>
            <a:ext cx="3566160" cy="4754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lnSpc>
                <a:spcPct val="110000"/>
              </a:lnSpc>
              <a:spcAft>
                <a:spcPts val="1000"/>
              </a:spcAft>
              <a:buSzPct val="100000"/>
              <a:buChar char="●"/>
            </a:pPr>
            <a:r>
              <a:rPr lang="en-US" sz="14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Ημέρα, εβδομάδα, μήνας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— με το χρώμα κάθε υπηρεσίας.</a:t>
            </a:r>
            <a:endParaRPr lang="en-US" sz="1400" dirty="0"/>
          </a:p>
          <a:p>
            <a:pPr marL="203200" indent="-203200">
              <a:lnSpc>
                <a:spcPct val="110000"/>
              </a:lnSpc>
              <a:spcAft>
                <a:spcPts val="1000"/>
              </a:spcAft>
              <a:buSzPct val="100000"/>
              <a:buChar char="●"/>
            </a:pPr>
            <a:r>
              <a:rPr lang="en-US" sz="14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Κατάσταση με μια ματιά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— ολοκληρωμένο, μη προσέλευση, αναμονή έγκρισης, ακυρωμένο.</a:t>
            </a:r>
            <a:endParaRPr lang="en-US" sz="1400" dirty="0"/>
          </a:p>
          <a:p>
            <a:pPr marL="203200" indent="-203200">
              <a:lnSpc>
                <a:spcPct val="110000"/>
              </a:lnSpc>
              <a:spcAft>
                <a:spcPts val="1000"/>
              </a:spcAft>
              <a:buSzPct val="100000"/>
              <a:buChar char="●"/>
            </a:pPr>
            <a:r>
              <a:rPr lang="en-US" sz="14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Έλεγχος συγκρούσεων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— ίδιο παιδί, θεραπευτής ή αίθουσα την ίδια ώρα δεν επιτρέπεται.</a:t>
            </a:r>
            <a:endParaRPr lang="en-US" sz="1400" dirty="0"/>
          </a:p>
          <a:p>
            <a:pPr marL="203200" indent="-203200">
              <a:lnSpc>
                <a:spcPct val="110000"/>
              </a:lnSpc>
              <a:spcAft>
                <a:spcPts val="1000"/>
              </a:spcAft>
              <a:buSzPct val="100000"/>
              <a:buChar char="●"/>
            </a:pPr>
            <a:r>
              <a:rPr lang="en-US" sz="14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Ωράριο και άδειες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— ραντεβού εκτός ωραρίου μόνο με ρητή επιβεβαίωση.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306824" y="1489329"/>
            <a:ext cx="7479792" cy="470230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8000"/>
              </a:srgbClr>
            </a:outerShdw>
          </a:effectLst>
        </p:spPr>
      </p:sp>
      <p:pic>
        <p:nvPicPr>
          <p:cNvPr id="7" name="Image 0" descr="crop/03-calendar-wee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43400" y="1525905"/>
            <a:ext cx="7406640" cy="462915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TheraCloud · theracloud.gr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11155680" y="644652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9728"/>
          </a:xfrm>
          <a:prstGeom prst="rect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0F766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ΗΜΕΡΟΛΌΓΙΟ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Προβολή μήνα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463040"/>
            <a:ext cx="3566160" cy="4754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lnSpc>
                <a:spcPct val="110000"/>
              </a:lnSpc>
              <a:spcAft>
                <a:spcPts val="1000"/>
              </a:spcAft>
              <a:buSzPct val="100000"/>
              <a:buChar char="●"/>
            </a:pPr>
            <a:r>
              <a:rPr lang="en-US" sz="14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Όλος ο μήνας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— κάρτες με παιδί, υπηρεσία και ώρα.</a:t>
            </a:r>
            <a:endParaRPr lang="en-US" sz="1400" dirty="0"/>
          </a:p>
          <a:p>
            <a:pPr marL="203200" indent="-203200">
              <a:lnSpc>
                <a:spcPct val="110000"/>
              </a:lnSpc>
              <a:spcAft>
                <a:spcPts val="1000"/>
              </a:spcAft>
              <a:buSzPct val="100000"/>
              <a:buChar char="●"/>
            </a:pPr>
            <a:r>
              <a:rPr lang="en-US" sz="14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Γρήγορη πλοήγηση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— «Σήμερα», προηγούμενη/επόμενη περίοδος.</a:t>
            </a:r>
            <a:endParaRPr lang="en-US" sz="1400" dirty="0"/>
          </a:p>
          <a:p>
            <a:pPr marL="203200" indent="-203200">
              <a:lnSpc>
                <a:spcPct val="110000"/>
              </a:lnSpc>
              <a:spcAft>
                <a:spcPts val="1000"/>
              </a:spcAft>
              <a:buSzPct val="100000"/>
              <a:buChar char="●"/>
            </a:pPr>
            <a:r>
              <a:rPr lang="en-US" sz="14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Κλικ σε ραντεβού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— στοιχεία, αλλαγή κατάστασης, μετάθεση, ιστορικό αλλαγών.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306824" y="1489329"/>
            <a:ext cx="7479792" cy="470230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8000"/>
              </a:srgbClr>
            </a:outerShdw>
          </a:effectLst>
        </p:spPr>
      </p:sp>
      <p:pic>
        <p:nvPicPr>
          <p:cNvPr id="7" name="Image 0" descr="crop/04-calendar-mont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43400" y="1525905"/>
            <a:ext cx="7406640" cy="462915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TheraCloud · theracloud.gr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11155680" y="644652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9728"/>
          </a:xfrm>
          <a:prstGeom prst="rect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0F766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ΗΜΕΡΟΛΌΓΙΟ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Νέο ραντεβού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463040"/>
            <a:ext cx="3566160" cy="4754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lnSpc>
                <a:spcPct val="110000"/>
              </a:lnSpc>
              <a:spcAft>
                <a:spcPts val="1000"/>
              </a:spcAft>
              <a:buSzPct val="100000"/>
              <a:buChar char="●"/>
            </a:pPr>
            <a:r>
              <a:rPr lang="en-US" sz="14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Παιδί, θεραπευτής, υπηρεσία, αίθουσα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— με προτεινόμενη διάρκεια από την υπηρεσία.</a:t>
            </a:r>
            <a:endParaRPr lang="en-US" sz="1400" dirty="0"/>
          </a:p>
          <a:p>
            <a:pPr marL="203200" indent="-203200">
              <a:lnSpc>
                <a:spcPct val="110000"/>
              </a:lnSpc>
              <a:spcAft>
                <a:spcPts val="1000"/>
              </a:spcAft>
              <a:buSzPct val="100000"/>
              <a:buChar char="●"/>
            </a:pPr>
            <a:r>
              <a:rPr lang="en-US" sz="14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Επαναλαμβανόμενα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— π.χ. κάθε Δευτέρα και Τετάρτη την ίδια ώρα, για μια περίοδο.</a:t>
            </a:r>
            <a:endParaRPr lang="en-US" sz="1400" dirty="0"/>
          </a:p>
          <a:p>
            <a:pPr marL="203200" indent="-203200">
              <a:lnSpc>
                <a:spcPct val="110000"/>
              </a:lnSpc>
              <a:spcAft>
                <a:spcPts val="1000"/>
              </a:spcAft>
              <a:buSzPct val="100000"/>
              <a:buChar char="●"/>
            </a:pPr>
            <a:r>
              <a:rPr lang="en-US" sz="14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Αναπληρώσεις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— σύνδεση με χαμένη συνεδρία.</a:t>
            </a:r>
            <a:endParaRPr lang="en-US" sz="1400" dirty="0"/>
          </a:p>
          <a:p>
            <a:pPr marL="203200" indent="-203200">
              <a:lnSpc>
                <a:spcPct val="110000"/>
              </a:lnSpc>
              <a:spcAft>
                <a:spcPts val="1000"/>
              </a:spcAft>
              <a:buSzPct val="100000"/>
              <a:buChar char="●"/>
            </a:pPr>
            <a:r>
              <a:rPr lang="en-US" sz="14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ΕΟΠΥΥ ή ιδιωτικό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— με έλεγχο του πλαφόν συνεδριών.</a:t>
            </a:r>
            <a:endParaRPr lang="en-US" sz="1400" dirty="0"/>
          </a:p>
          <a:p>
            <a:pPr marL="203200" indent="-203200">
              <a:lnSpc>
                <a:spcPct val="110000"/>
              </a:lnSpc>
              <a:spcAft>
                <a:spcPts val="1000"/>
              </a:spcAft>
              <a:buSzPct val="100000"/>
              <a:buChar char="●"/>
            </a:pPr>
            <a:r>
              <a:rPr lang="en-US" sz="14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Υπενθυμίσεις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— email στους γονείς πριν από το ραντεβού.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306824" y="1489329"/>
            <a:ext cx="7479792" cy="470230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8000"/>
              </a:srgbClr>
            </a:outerShdw>
          </a:effectLst>
        </p:spPr>
      </p:sp>
      <p:pic>
        <p:nvPicPr>
          <p:cNvPr id="7" name="Image 0" descr="crop/05-appointment-ne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43400" y="1525905"/>
            <a:ext cx="7406640" cy="462915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TheraCloud · theracloud.gr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11155680" y="644652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9728"/>
          </a:xfrm>
          <a:prstGeom prst="rect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0F766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ΠΑΙΔΙΆ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Λίστα παιδιών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463040"/>
            <a:ext cx="3566160" cy="4754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lnSpc>
                <a:spcPct val="110000"/>
              </a:lnSpc>
              <a:spcAft>
                <a:spcPts val="1000"/>
              </a:spcAft>
              <a:buSzPct val="100000"/>
              <a:buChar char="●"/>
            </a:pPr>
            <a:r>
              <a:rPr lang="en-US" sz="14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Αναζήτηση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— με όνομα, επώνυμο, αριθμό ή κωδικό φακέλου.</a:t>
            </a:r>
            <a:endParaRPr lang="en-US" sz="1400" dirty="0"/>
          </a:p>
          <a:p>
            <a:pPr marL="203200" indent="-203200">
              <a:lnSpc>
                <a:spcPct val="110000"/>
              </a:lnSpc>
              <a:spcAft>
                <a:spcPts val="1000"/>
              </a:spcAft>
              <a:buSzPct val="100000"/>
              <a:buChar char="●"/>
            </a:pPr>
            <a:r>
              <a:rPr lang="en-US" sz="14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Ταξινόμηση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— κλικ σε κάθε στήλη, αύξουσα ή φθίνουσα.</a:t>
            </a:r>
            <a:endParaRPr lang="en-US" sz="1400" dirty="0"/>
          </a:p>
          <a:p>
            <a:pPr marL="203200" indent="-203200">
              <a:lnSpc>
                <a:spcPct val="110000"/>
              </a:lnSpc>
              <a:spcAft>
                <a:spcPts val="1000"/>
              </a:spcAft>
              <a:buSzPct val="100000"/>
              <a:buChar char="●"/>
            </a:pPr>
            <a:r>
              <a:rPr lang="en-US" sz="14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Φίλτρο κατάστασης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— ενεργά, ανενεργά, αρχειοθετημένα.</a:t>
            </a:r>
            <a:endParaRPr lang="en-US" sz="1400" dirty="0"/>
          </a:p>
          <a:p>
            <a:pPr marL="203200" indent="-203200">
              <a:lnSpc>
                <a:spcPct val="110000"/>
              </a:lnSpc>
              <a:spcAft>
                <a:spcPts val="1000"/>
              </a:spcAft>
              <a:buSzPct val="100000"/>
              <a:buChar char="●"/>
            </a:pPr>
            <a:r>
              <a:rPr lang="en-US" sz="14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Ορατότητα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— ο θεραπευτής βλέπει μόνο τα παιδιά που του έχουν ανατεθεί.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306824" y="1489329"/>
            <a:ext cx="7479792" cy="470230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8000"/>
              </a:srgbClr>
            </a:outerShdw>
          </a:effectLst>
        </p:spPr>
      </p:sp>
      <p:pic>
        <p:nvPicPr>
          <p:cNvPr id="7" name="Image 0" descr="crop/06-childre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43400" y="1525905"/>
            <a:ext cx="7406640" cy="462915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TheraCloud · theracloud.gr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11155680" y="644652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9728"/>
          </a:xfrm>
          <a:prstGeom prst="rect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0F766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ΠΑΙΔΙΆ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Η καρτέλα του παιδιού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463040"/>
            <a:ext cx="3566160" cy="4754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lnSpc>
                <a:spcPct val="110000"/>
              </a:lnSpc>
              <a:spcAft>
                <a:spcPts val="1000"/>
              </a:spcAft>
              <a:buSzPct val="100000"/>
              <a:buChar char="●"/>
            </a:pPr>
            <a:r>
              <a:rPr lang="en-US" sz="14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Ραντεβού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— όλο το ιστορικό και τα επόμενα, με κατάσταση.</a:t>
            </a:r>
            <a:endParaRPr lang="en-US" sz="1400" dirty="0"/>
          </a:p>
          <a:p>
            <a:pPr marL="203200" indent="-203200">
              <a:lnSpc>
                <a:spcPct val="110000"/>
              </a:lnSpc>
              <a:spcAft>
                <a:spcPts val="1000"/>
              </a:spcAft>
              <a:buSzPct val="100000"/>
              <a:buChar char="●"/>
            </a:pPr>
            <a:r>
              <a:rPr lang="en-US" sz="14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Κηδεμόνες και θεραπευτές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— με κύριο κηδεμόνα και κύριο θεραπευτή.</a:t>
            </a:r>
            <a:endParaRPr lang="en-US" sz="1400" dirty="0"/>
          </a:p>
          <a:p>
            <a:pPr marL="203200" indent="-203200">
              <a:lnSpc>
                <a:spcPct val="110000"/>
              </a:lnSpc>
              <a:spcAft>
                <a:spcPts val="1000"/>
              </a:spcAft>
              <a:buSzPct val="100000"/>
              <a:buChar char="●"/>
            </a:pPr>
            <a:r>
              <a:rPr lang="en-US" sz="14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Σημειώσεις συνεδρίας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— κρυπτογραφημένες, μόνο για το προσωπικό.</a:t>
            </a:r>
            <a:endParaRPr lang="en-US" sz="1400" dirty="0"/>
          </a:p>
          <a:p>
            <a:pPr marL="203200" indent="-203200">
              <a:lnSpc>
                <a:spcPct val="110000"/>
              </a:lnSpc>
              <a:spcAft>
                <a:spcPts val="1000"/>
              </a:spcAft>
              <a:buSzPct val="100000"/>
              <a:buChar char="●"/>
            </a:pPr>
            <a:r>
              <a:rPr lang="en-US" sz="14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Γνωματεύσεις ΕΟΠΥΥ και συναινέσεις GDPR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— καταγραφή και εκκρεμότητες.</a:t>
            </a:r>
            <a:endParaRPr lang="en-US" sz="1400" dirty="0"/>
          </a:p>
          <a:p>
            <a:pPr marL="203200" indent="-203200">
              <a:lnSpc>
                <a:spcPct val="110000"/>
              </a:lnSpc>
              <a:spcAft>
                <a:spcPts val="1000"/>
              </a:spcAft>
              <a:buSzPct val="100000"/>
              <a:buChar char="●"/>
            </a:pPr>
            <a:r>
              <a:rPr lang="en-US" sz="14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Δικαιώματα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— εξαγωγή δεδομένων, περιορισμός επεξεργασίας, ανωνυμοποίηση.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557141" y="1380744"/>
            <a:ext cx="6979158" cy="491947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8000"/>
              </a:srgbClr>
            </a:outerShdw>
          </a:effectLst>
        </p:spPr>
      </p:sp>
      <p:pic>
        <p:nvPicPr>
          <p:cNvPr id="7" name="Image 0" descr="crop/07-child-detai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3717" y="1417320"/>
            <a:ext cx="6906006" cy="48463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TheraCloud · theracloud.gr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11155680" y="644652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9728"/>
          </a:xfrm>
          <a:prstGeom prst="rect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0F766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ΠΑΙΔΙΆ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Νέο παιδί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463040"/>
            <a:ext cx="3566160" cy="4754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lnSpc>
                <a:spcPct val="110000"/>
              </a:lnSpc>
              <a:spcAft>
                <a:spcPts val="1000"/>
              </a:spcAft>
              <a:buSzPct val="100000"/>
              <a:buChar char="●"/>
            </a:pPr>
            <a:r>
              <a:rPr lang="en-US" sz="14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Βασικά στοιχεία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— όνομα, ημερομηνία γέννησης, φύλο.</a:t>
            </a:r>
            <a:endParaRPr lang="en-US" sz="1400" dirty="0"/>
          </a:p>
          <a:p>
            <a:pPr marL="203200" indent="-203200">
              <a:lnSpc>
                <a:spcPct val="110000"/>
              </a:lnSpc>
              <a:spcAft>
                <a:spcPts val="1000"/>
              </a:spcAft>
              <a:buSzPct val="100000"/>
              <a:buChar char="●"/>
            </a:pPr>
            <a:r>
              <a:rPr lang="en-US" sz="14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Για τον ΕΟΠΥΥ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— ΑΜΚΑ και πατρώνυμο, για το έντυπο βεβαίωσης.</a:t>
            </a:r>
            <a:endParaRPr lang="en-US" sz="1400" dirty="0"/>
          </a:p>
          <a:p>
            <a:pPr marL="203200" indent="-203200">
              <a:lnSpc>
                <a:spcPct val="110000"/>
              </a:lnSpc>
              <a:spcAft>
                <a:spcPts val="1000"/>
              </a:spcAft>
              <a:buSzPct val="100000"/>
              <a:buChar char="●"/>
            </a:pPr>
            <a:r>
              <a:rPr lang="en-US" sz="14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Κωδικός φακέλου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— ο εσωτερικός αριθμός του γραφείου.</a:t>
            </a:r>
            <a:endParaRPr lang="en-US" sz="1400" dirty="0"/>
          </a:p>
          <a:p>
            <a:pPr marL="203200" indent="-203200">
              <a:lnSpc>
                <a:spcPct val="110000"/>
              </a:lnSpc>
              <a:spcAft>
                <a:spcPts val="1000"/>
              </a:spcAft>
              <a:buSzPct val="100000"/>
              <a:buChar char="●"/>
            </a:pPr>
            <a:r>
              <a:rPr lang="en-US" sz="14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Υπηρεσίες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— ποιες θεραπείες θα λαμβάνει.</a:t>
            </a:r>
            <a:endParaRPr lang="en-US" sz="1400" dirty="0"/>
          </a:p>
          <a:p>
            <a:pPr marL="203200" indent="-203200">
              <a:lnSpc>
                <a:spcPct val="110000"/>
              </a:lnSpc>
              <a:spcAft>
                <a:spcPts val="1000"/>
              </a:spcAft>
              <a:buSzPct val="100000"/>
              <a:buChar char="●"/>
            </a:pPr>
            <a:r>
              <a:rPr lang="en-US" sz="14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Μόνο οργανωτικές σημειώσεις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— το κλινικό περιεχόμενο πάει στις κρυπτογραφημένες σημειώσεις.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306824" y="1489329"/>
            <a:ext cx="7479792" cy="470230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8000"/>
              </a:srgbClr>
            </a:outerShdw>
          </a:effectLst>
        </p:spPr>
      </p:sp>
      <p:pic>
        <p:nvPicPr>
          <p:cNvPr id="7" name="Image 0" descr="crop/08-child-ne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43400" y="1525905"/>
            <a:ext cx="7406640" cy="462915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TheraCloud · theracloud.gr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11155680" y="644652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9728"/>
          </a:xfrm>
          <a:prstGeom prst="rect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0F766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ΠΡΟΣΩΠΙΚΌ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Προσωπικό και θεραπευτές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371600"/>
            <a:ext cx="1124712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lnSpc>
                <a:spcPct val="110000"/>
              </a:lnSpc>
              <a:spcAft>
                <a:spcPts val="1000"/>
              </a:spcAft>
              <a:buSzPct val="100000"/>
              <a:buChar char="●"/>
            </a:pPr>
            <a:r>
              <a:rPr lang="en-US" sz="14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Κάρτες θεραπευτών με ειδικότητα και ενεργά παιδιά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— προφίλ, χρώμα στο ημερολόγιο, εβδομαδιαίο ωράριο, άδειες και απουσίες.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20624" y="2683764"/>
            <a:ext cx="5559552" cy="350215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8000"/>
              </a:srgbClr>
            </a:outerShdw>
          </a:effectLst>
        </p:spPr>
      </p:sp>
      <p:pic>
        <p:nvPicPr>
          <p:cNvPr id="7" name="Image 0" descr="crop/09-sta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720340"/>
            <a:ext cx="5486400" cy="342900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6227064" y="2683764"/>
            <a:ext cx="5559552" cy="350215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8000"/>
              </a:srgbClr>
            </a:outerShdw>
          </a:effectLst>
        </p:spPr>
      </p:sp>
      <p:pic>
        <p:nvPicPr>
          <p:cNvPr id="9" name="Image 1" descr="crop/10-staff-detail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3640" y="2720340"/>
            <a:ext cx="5486400" cy="342900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TheraCloud · theracloud.gr</a:t>
            </a:r>
            <a:endParaRPr lang="en-US" sz="1000" dirty="0"/>
          </a:p>
        </p:txBody>
      </p:sp>
      <p:sp>
        <p:nvSpPr>
          <p:cNvPr id="11" name="Text 7"/>
          <p:cNvSpPr/>
          <p:nvPr/>
        </p:nvSpPr>
        <p:spPr>
          <a:xfrm>
            <a:off x="11155680" y="644652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9728"/>
          </a:xfrm>
          <a:prstGeom prst="rect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0F766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ΡΥΘΜΊΣΕΙΣ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Υπηρεσίες &amp; αίθουσες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463040"/>
            <a:ext cx="3566160" cy="4754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lnSpc>
                <a:spcPct val="110000"/>
              </a:lnSpc>
              <a:spcAft>
                <a:spcPts val="1000"/>
              </a:spcAft>
              <a:buSzPct val="100000"/>
              <a:buChar char="●"/>
            </a:pPr>
            <a:r>
              <a:rPr lang="en-US" sz="14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Υπηρεσίες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— διάρκεια, τιμή, χρώμα, ομαδικές συνεδρίες με χωρητικότητα.</a:t>
            </a:r>
            <a:endParaRPr lang="en-US" sz="1400" dirty="0"/>
          </a:p>
          <a:p>
            <a:pPr marL="203200" indent="-203200">
              <a:lnSpc>
                <a:spcPct val="110000"/>
              </a:lnSpc>
              <a:spcAft>
                <a:spcPts val="1000"/>
              </a:spcAft>
              <a:buSzPct val="100000"/>
              <a:buChar char="●"/>
            </a:pPr>
            <a:r>
              <a:rPr lang="en-US" sz="14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Αίθουσες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— για τον έλεγχο διπλοκρατήσεων.</a:t>
            </a:r>
            <a:endParaRPr lang="en-US" sz="1400" dirty="0"/>
          </a:p>
          <a:p>
            <a:pPr marL="203200" indent="-203200">
              <a:lnSpc>
                <a:spcPct val="110000"/>
              </a:lnSpc>
              <a:spcAft>
                <a:spcPts val="1000"/>
              </a:spcAft>
              <a:buSzPct val="100000"/>
              <a:buChar char="●"/>
            </a:pPr>
            <a:r>
              <a:rPr lang="en-US" sz="14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Αιτήματα ραντεβού από γονείς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— πότε και πόσο νωρίς επιτρέπονται.</a:t>
            </a:r>
            <a:endParaRPr lang="en-US" sz="1400" dirty="0"/>
          </a:p>
          <a:p>
            <a:pPr marL="203200" indent="-203200">
              <a:lnSpc>
                <a:spcPct val="110000"/>
              </a:lnSpc>
              <a:spcAft>
                <a:spcPts val="1000"/>
              </a:spcAft>
              <a:buSzPct val="100000"/>
              <a:buChar char="●"/>
            </a:pPr>
            <a:r>
              <a:rPr lang="en-US" sz="14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Πολιτική ακυρώσεων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— χρέωση ακύρωσης/απουσίας και αναπλήρωση.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557141" y="1380744"/>
            <a:ext cx="6979158" cy="491947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8000"/>
              </a:srgbClr>
            </a:outerShdw>
          </a:effectLst>
        </p:spPr>
      </p:sp>
      <p:pic>
        <p:nvPicPr>
          <p:cNvPr id="7" name="Image 0" descr="crop/11-catalo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3717" y="1417320"/>
            <a:ext cx="6906006" cy="48463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TheraCloud · theracloud.gr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11155680" y="644652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9728"/>
          </a:xfrm>
          <a:prstGeom prst="rect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0F766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ΑΝΑΦΟΡΈΣ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Αναφορές και εισπράξεις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463040"/>
            <a:ext cx="3566160" cy="4754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lnSpc>
                <a:spcPct val="110000"/>
              </a:lnSpc>
              <a:spcAft>
                <a:spcPts val="1000"/>
              </a:spcAft>
              <a:buSzPct val="100000"/>
              <a:buChar char="●"/>
            </a:pPr>
            <a:r>
              <a:rPr lang="en-US" sz="14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Χρέωση περιόδου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— ολοκληρωμένα, χρεωμένες ακυρώσεις/απουσίες, αναμενόμενα.</a:t>
            </a:r>
            <a:endParaRPr lang="en-US" sz="1400" dirty="0"/>
          </a:p>
          <a:p>
            <a:pPr marL="203200" indent="-203200">
              <a:lnSpc>
                <a:spcPct val="110000"/>
              </a:lnSpc>
              <a:spcAft>
                <a:spcPts val="1000"/>
              </a:spcAft>
              <a:buSzPct val="100000"/>
              <a:buChar char="●"/>
            </a:pPr>
            <a:r>
              <a:rPr lang="en-US" sz="14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Ανά προσωπικό, υπηρεσία ή παιδί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— με εκκρεμείς αναπληρώσεις.</a:t>
            </a:r>
            <a:endParaRPr lang="en-US" sz="1400" dirty="0"/>
          </a:p>
          <a:p>
            <a:pPr marL="203200" indent="-203200">
              <a:lnSpc>
                <a:spcPct val="110000"/>
              </a:lnSpc>
              <a:spcAft>
                <a:spcPts val="1000"/>
              </a:spcAft>
              <a:buSzPct val="100000"/>
              <a:buChar char="●"/>
            </a:pPr>
            <a:r>
              <a:rPr lang="en-US" sz="14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Πληρότητα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— ποσοστά ολοκλήρωσης, απουσιών, ακυρώσεων.</a:t>
            </a:r>
            <a:endParaRPr lang="en-US" sz="1400" dirty="0"/>
          </a:p>
          <a:p>
            <a:pPr marL="203200" indent="-203200">
              <a:lnSpc>
                <a:spcPct val="110000"/>
              </a:lnSpc>
              <a:spcAft>
                <a:spcPts val="1000"/>
              </a:spcAft>
              <a:buSzPct val="100000"/>
              <a:buChar char="●"/>
            </a:pPr>
            <a:r>
              <a:rPr lang="en-US" sz="14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Λήψη Excel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— για το λογιστήριο.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557141" y="1380744"/>
            <a:ext cx="6979158" cy="491947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8000"/>
              </a:srgbClr>
            </a:outerShdw>
          </a:effectLst>
        </p:spPr>
      </p:sp>
      <p:pic>
        <p:nvPicPr>
          <p:cNvPr id="7" name="Image 0" descr="crop/12-report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3717" y="1417320"/>
            <a:ext cx="6906006" cy="48463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TheraCloud · theracloud.gr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11155680" y="644652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9728"/>
          </a:xfrm>
          <a:prstGeom prst="rect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0F766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ΑΝΑΦΟΡΈΣ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Βεβαιώσεις ΕΟΠΥΥ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463040"/>
            <a:ext cx="3566160" cy="4754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lnSpc>
                <a:spcPct val="110000"/>
              </a:lnSpc>
              <a:spcAft>
                <a:spcPts val="1000"/>
              </a:spcAft>
              <a:buSzPct val="100000"/>
              <a:buChar char="●"/>
            </a:pPr>
            <a:r>
              <a:rPr lang="en-US" sz="14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Ανά παιδί και μήνα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— οι συνεδρίες που καλύπτει η γνωμάτευση.</a:t>
            </a:r>
            <a:endParaRPr lang="en-US" sz="1400" dirty="0"/>
          </a:p>
          <a:p>
            <a:pPr marL="203200" indent="-203200">
              <a:lnSpc>
                <a:spcPct val="110000"/>
              </a:lnSpc>
              <a:spcAft>
                <a:spcPts val="1000"/>
              </a:spcAft>
              <a:buSzPct val="100000"/>
              <a:buChar char="●"/>
            </a:pPr>
            <a:r>
              <a:rPr lang="en-US" sz="14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Έτοιμο έντυπο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— με ΑΜΚΑ, πατρώνυμο και στοιχεία γραφείου.</a:t>
            </a:r>
            <a:endParaRPr lang="en-US" sz="1400" dirty="0"/>
          </a:p>
          <a:p>
            <a:pPr marL="203200" indent="-203200">
              <a:lnSpc>
                <a:spcPct val="110000"/>
              </a:lnSpc>
              <a:spcAft>
                <a:spcPts val="1000"/>
              </a:spcAft>
              <a:buSzPct val="100000"/>
              <a:buChar char="●"/>
            </a:pPr>
            <a:r>
              <a:rPr lang="en-US" sz="14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Πλαφόν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— το σύστημα προειδοποιεί πριν ξεπεραστούν οι εγκεκριμένες συνεδρίες.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306824" y="1489329"/>
            <a:ext cx="7479792" cy="470230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8000"/>
              </a:srgbClr>
            </a:outerShdw>
          </a:effectLst>
        </p:spPr>
      </p:sp>
      <p:pic>
        <p:nvPicPr>
          <p:cNvPr id="7" name="Image 0" descr="crop/13-eopy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43400" y="1525905"/>
            <a:ext cx="7406640" cy="462915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TheraCloud · theracloud.gr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11155680" y="644652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9728"/>
          </a:xfrm>
          <a:prstGeom prst="rect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0F766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ΧΡΉΣΤΕΣ &amp; ΡΌΛΟΙ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Χρήστες, ρόλοι και δικαιώματα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371600"/>
            <a:ext cx="1124712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lnSpc>
                <a:spcPct val="110000"/>
              </a:lnSpc>
              <a:spcAft>
                <a:spcPts val="1000"/>
              </a:spcAft>
              <a:buSzPct val="100000"/>
              <a:buChar char="●"/>
            </a:pPr>
            <a:r>
              <a:rPr lang="en-US" sz="14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Προσκλήσεις με email, ενεργοποίηση/απενεργοποίηση, αλλαγή ρόλου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— έτοιμοι ρόλοι (Διαχειριστής, Θεραπευτής, Εκπαιδευτικός, Γονέας) και δικοί σας ρόλοι με επιλεγμένα δικαιώματα.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20624" y="2683764"/>
            <a:ext cx="5559552" cy="350215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8000"/>
              </a:srgbClr>
            </a:outerShdw>
          </a:effectLst>
        </p:spPr>
      </p:sp>
      <p:pic>
        <p:nvPicPr>
          <p:cNvPr id="7" name="Image 0" descr="crop/14-user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720340"/>
            <a:ext cx="5486400" cy="342900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6227064" y="2683764"/>
            <a:ext cx="5559552" cy="350215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8000"/>
              </a:srgbClr>
            </a:outerShdw>
          </a:effectLst>
        </p:spPr>
      </p:sp>
      <p:pic>
        <p:nvPicPr>
          <p:cNvPr id="9" name="Image 1" descr="crop/15-role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3640" y="2720340"/>
            <a:ext cx="5486400" cy="342900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TheraCloud · theracloud.gr</a:t>
            </a:r>
            <a:endParaRPr lang="en-US" sz="1000" dirty="0"/>
          </a:p>
        </p:txBody>
      </p:sp>
      <p:sp>
        <p:nvSpPr>
          <p:cNvPr id="11" name="Text 7"/>
          <p:cNvSpPr/>
          <p:nvPr/>
        </p:nvSpPr>
        <p:spPr>
          <a:xfrm>
            <a:off x="11155680" y="644652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9728"/>
          </a:xfrm>
          <a:prstGeom prst="rect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0F766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ΡΥΘΜΊΣΕΙΣ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Ταυτότητα γραφείου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463040"/>
            <a:ext cx="3566160" cy="4754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lnSpc>
                <a:spcPct val="110000"/>
              </a:lnSpc>
              <a:spcAft>
                <a:spcPts val="1000"/>
              </a:spcAft>
              <a:buSzPct val="100000"/>
              <a:buChar char="●"/>
            </a:pPr>
            <a:r>
              <a:rPr lang="en-US" sz="14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Λογότυπο και χρώματα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— στη σελίδα σύνδεσης, στην εφαρμογή και στα email.</a:t>
            </a:r>
            <a:endParaRPr lang="en-US" sz="1400" dirty="0"/>
          </a:p>
          <a:p>
            <a:pPr marL="203200" indent="-203200">
              <a:lnSpc>
                <a:spcPct val="110000"/>
              </a:lnSpc>
              <a:spcAft>
                <a:spcPts val="1000"/>
              </a:spcAft>
              <a:buSzPct val="100000"/>
              <a:buChar char="●"/>
            </a:pPr>
            <a:r>
              <a:rPr lang="en-US" sz="14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Στοιχεία επικοινωνίας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— όνομα αποστολέα, τηλέφωνο, email και διεύθυνση που βλέπουν οι γονείς.</a:t>
            </a:r>
            <a:endParaRPr lang="en-US" sz="1400" dirty="0"/>
          </a:p>
          <a:p>
            <a:pPr marL="203200" indent="-203200">
              <a:lnSpc>
                <a:spcPct val="110000"/>
              </a:lnSpc>
              <a:spcAft>
                <a:spcPts val="1000"/>
              </a:spcAft>
              <a:buSzPct val="100000"/>
              <a:buChar char="●"/>
            </a:pPr>
            <a:r>
              <a:rPr lang="en-US" sz="14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Στοιχεία επιχείρησης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— επωνυμία, ΑΦΜ, έδρα· τα τηρεί η TheraCloud για τη σύμβαση και την τιμολόγηση.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557141" y="1380744"/>
            <a:ext cx="6979158" cy="491947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8000"/>
              </a:srgbClr>
            </a:outerShdw>
          </a:effectLst>
        </p:spPr>
      </p:sp>
      <p:pic>
        <p:nvPicPr>
          <p:cNvPr id="7" name="Image 0" descr="crop/16-brandin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3717" y="1417320"/>
            <a:ext cx="6906006" cy="48463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TheraCloud · theracloud.gr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11155680" y="644652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9728"/>
          </a:xfrm>
          <a:prstGeom prst="rect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0F766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ΡΥΘΜΊΣΕΙΣ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Email &amp; υπενθυμίσεις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463040"/>
            <a:ext cx="3566160" cy="4754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lnSpc>
                <a:spcPct val="110000"/>
              </a:lnSpc>
              <a:spcAft>
                <a:spcPts val="1000"/>
              </a:spcAft>
              <a:buSzPct val="100000"/>
              <a:buChar char="●"/>
            </a:pPr>
            <a:r>
              <a:rPr lang="en-US" sz="14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Δικό σας email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— αποστολή από τον διακομιστή SMTP του γραφείου.</a:t>
            </a:r>
            <a:endParaRPr lang="en-US" sz="1400" dirty="0"/>
          </a:p>
          <a:p>
            <a:pPr marL="203200" indent="-203200">
              <a:lnSpc>
                <a:spcPct val="110000"/>
              </a:lnSpc>
              <a:spcAft>
                <a:spcPts val="1000"/>
              </a:spcAft>
              <a:buSzPct val="100000"/>
              <a:buChar char="●"/>
            </a:pPr>
            <a:r>
              <a:rPr lang="en-US" sz="14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Υπενθυμίσεις ραντεβού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— π.χ. 1 ημέρα ή 2 ώρες πριν, με email ή ειδοποίηση στο κινητό.</a:t>
            </a:r>
            <a:endParaRPr lang="en-US" sz="1400" dirty="0"/>
          </a:p>
          <a:p>
            <a:pPr marL="203200" indent="-203200">
              <a:lnSpc>
                <a:spcPct val="110000"/>
              </a:lnSpc>
              <a:spcAft>
                <a:spcPts val="1000"/>
              </a:spcAft>
              <a:buSzPct val="100000"/>
              <a:buChar char="●"/>
            </a:pPr>
            <a:r>
              <a:rPr lang="en-US" sz="14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Δοκιμαστική αποστολή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— έλεγχος των ρυθμίσεων με ένα κλικ.</a:t>
            </a:r>
            <a:endParaRPr lang="en-US" sz="1400" dirty="0"/>
          </a:p>
          <a:p>
            <a:pPr marL="203200" indent="-203200">
              <a:lnSpc>
                <a:spcPct val="110000"/>
              </a:lnSpc>
              <a:spcAft>
                <a:spcPts val="1000"/>
              </a:spcAft>
              <a:buSzPct val="100000"/>
              <a:buChar char="●"/>
            </a:pPr>
            <a:r>
              <a:rPr lang="en-US" sz="14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Ιστορικό αποστολών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— τι στάλθηκε και πότε.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557141" y="1380744"/>
            <a:ext cx="6979158" cy="491947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8000"/>
              </a:srgbClr>
            </a:outerShdw>
          </a:effectLst>
        </p:spPr>
      </p:sp>
      <p:pic>
        <p:nvPicPr>
          <p:cNvPr id="7" name="Image 0" descr="crop/17-emai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3717" y="1417320"/>
            <a:ext cx="6906006" cy="48463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TheraCloud · theracloud.gr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11155680" y="644652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9728"/>
          </a:xfrm>
          <a:prstGeom prst="rect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0F766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GDPR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Προστασία δεδομένων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371600"/>
            <a:ext cx="1124712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lnSpc>
                <a:spcPct val="110000"/>
              </a:lnSpc>
              <a:spcAft>
                <a:spcPts val="1000"/>
              </a:spcAft>
              <a:buSzPct val="100000"/>
              <a:buChar char="●"/>
            </a:pPr>
            <a:r>
              <a:rPr lang="en-US" sz="14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Μητρώο αιτημάτων υποκειμένων, κανόνες διατήρησης δεδομένων και ιστορικό ενεργειών, συναινέσεις ανά παιδί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— και κάθε χρήστης κατεβάζει μόνος του «Τα δεδομένα μου».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20624" y="2683764"/>
            <a:ext cx="5559552" cy="350215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8000"/>
              </a:srgbClr>
            </a:outerShdw>
          </a:effectLst>
        </p:spPr>
      </p:sp>
      <p:pic>
        <p:nvPicPr>
          <p:cNvPr id="7" name="Image 0" descr="crop/18-privac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720340"/>
            <a:ext cx="5486400" cy="342900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6227064" y="2683764"/>
            <a:ext cx="5559552" cy="350215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8000"/>
              </a:srgbClr>
            </a:outerShdw>
          </a:effectLst>
        </p:spPr>
      </p:sp>
      <p:pic>
        <p:nvPicPr>
          <p:cNvPr id="9" name="Image 1" descr="crop/20-mydat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3640" y="2720340"/>
            <a:ext cx="5486400" cy="342900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TheraCloud · theracloud.gr</a:t>
            </a:r>
            <a:endParaRPr lang="en-US" sz="1000" dirty="0"/>
          </a:p>
        </p:txBody>
      </p:sp>
      <p:sp>
        <p:nvSpPr>
          <p:cNvPr id="11" name="Text 7"/>
          <p:cNvSpPr/>
          <p:nvPr/>
        </p:nvSpPr>
        <p:spPr>
          <a:xfrm>
            <a:off x="11155680" y="644652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9728"/>
          </a:xfrm>
          <a:prstGeom prst="rect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0F766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ΛΟΓΑΡΙΑΣΜΌΣ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Ασφάλεια και ειδοποιήσεις του χρήστη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371600"/>
            <a:ext cx="1124712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lnSpc>
                <a:spcPct val="110000"/>
              </a:lnSpc>
              <a:spcAft>
                <a:spcPts val="1000"/>
              </a:spcAft>
              <a:buSzPct val="100000"/>
              <a:buChar char="●"/>
            </a:pPr>
            <a:r>
              <a:rPr lang="en-US" sz="14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Επαλήθευση δύο βημάτων, αλλαγή κωδικού, κωδικοί ανάκτησης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— και επιλογή καναλιών ειδοποιήσεων (email, ειδοποιήσεις στο κινητό).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20624" y="2683764"/>
            <a:ext cx="5559552" cy="350215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8000"/>
              </a:srgbClr>
            </a:outerShdw>
          </a:effectLst>
        </p:spPr>
      </p:sp>
      <p:pic>
        <p:nvPicPr>
          <p:cNvPr id="7" name="Image 0" descr="crop/19-securit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720340"/>
            <a:ext cx="5486400" cy="342900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6227064" y="2683764"/>
            <a:ext cx="5559552" cy="350215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8000"/>
              </a:srgbClr>
            </a:outerShdw>
          </a:effectLst>
        </p:spPr>
      </p:sp>
      <p:pic>
        <p:nvPicPr>
          <p:cNvPr id="9" name="Image 1" descr="crop/21-notification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3640" y="2720340"/>
            <a:ext cx="5486400" cy="342900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TheraCloud · theracloud.gr</a:t>
            </a:r>
            <a:endParaRPr lang="en-US" sz="1000" dirty="0"/>
          </a:p>
        </p:txBody>
      </p:sp>
      <p:sp>
        <p:nvSpPr>
          <p:cNvPr id="11" name="Text 7"/>
          <p:cNvSpPr/>
          <p:nvPr/>
        </p:nvSpPr>
        <p:spPr>
          <a:xfrm>
            <a:off x="11155680" y="644652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20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F766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377440"/>
            <a:ext cx="106984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Θεραπευτές και γονείς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3474720"/>
            <a:ext cx="10698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CCFBF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Ο καθένας βλέπει μόνο ό,τι του αναλογεί</a:t>
            </a:r>
            <a:endParaRPr lang="en-US" sz="1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9728"/>
          </a:xfrm>
          <a:prstGeom prst="rect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0F766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ΘΕΡΑΠΕΥΤΉΣ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Η μέρα του θεραπευτή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371600"/>
            <a:ext cx="1124712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lnSpc>
                <a:spcPct val="110000"/>
              </a:lnSpc>
              <a:spcAft>
                <a:spcPts val="1000"/>
              </a:spcAft>
              <a:buSzPct val="100000"/>
              <a:buChar char="●"/>
            </a:pPr>
            <a:r>
              <a:rPr lang="en-US" sz="14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Μόνο τα δικά του ραντεβού και παιδιά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— ολοκλήρωση συνεδρίας, μη προσέλευση και σημειώσεις συνεδρίας απευθείας από το ημερολόγιο.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20624" y="2683764"/>
            <a:ext cx="5559552" cy="350215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8000"/>
              </a:srgbClr>
            </a:outerShdw>
          </a:effectLst>
        </p:spPr>
      </p:sp>
      <p:pic>
        <p:nvPicPr>
          <p:cNvPr id="7" name="Image 0" descr="crop/22-therapist-overvie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720340"/>
            <a:ext cx="5486400" cy="342900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6227064" y="2683764"/>
            <a:ext cx="5559552" cy="350215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8000"/>
              </a:srgbClr>
            </a:outerShdw>
          </a:effectLst>
        </p:spPr>
      </p:sp>
      <p:pic>
        <p:nvPicPr>
          <p:cNvPr id="9" name="Image 1" descr="crop/23-therapist-calenda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3640" y="2720340"/>
            <a:ext cx="5486400" cy="342900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TheraCloud · theracloud.gr</a:t>
            </a:r>
            <a:endParaRPr lang="en-US" sz="1000" dirty="0"/>
          </a:p>
        </p:txBody>
      </p:sp>
      <p:sp>
        <p:nvSpPr>
          <p:cNvPr id="11" name="Text 7"/>
          <p:cNvSpPr/>
          <p:nvPr/>
        </p:nvSpPr>
        <p:spPr>
          <a:xfrm>
            <a:off x="11155680" y="644652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22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9728"/>
          </a:xfrm>
          <a:prstGeom prst="rect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0F766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ΓΟΝΈΑΣ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Ο γονέας, από το κινητό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463040"/>
            <a:ext cx="5120640" cy="4754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lnSpc>
                <a:spcPct val="110000"/>
              </a:lnSpc>
              <a:spcAft>
                <a:spcPts val="1000"/>
              </a:spcAft>
              <a:buSzPct val="100000"/>
              <a:buChar char="●"/>
            </a:pPr>
            <a:r>
              <a:rPr lang="en-US" sz="14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Επόμενα ραντεβού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— για όλα του τα παιδιά, με κατάσταση.</a:t>
            </a:r>
            <a:endParaRPr lang="en-US" sz="1400" dirty="0"/>
          </a:p>
          <a:p>
            <a:pPr marL="203200" indent="-203200">
              <a:lnSpc>
                <a:spcPct val="110000"/>
              </a:lnSpc>
              <a:spcAft>
                <a:spcPts val="1000"/>
              </a:spcAft>
              <a:buSzPct val="100000"/>
              <a:buChar char="●"/>
            </a:pPr>
            <a:r>
              <a:rPr lang="en-US" sz="14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Αίτημα ραντεβού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— το γραφείο το εγκρίνει ή το απορρίπτει.</a:t>
            </a:r>
            <a:endParaRPr lang="en-US" sz="1400" dirty="0"/>
          </a:p>
          <a:p>
            <a:pPr marL="203200" indent="-203200">
              <a:lnSpc>
                <a:spcPct val="110000"/>
              </a:lnSpc>
              <a:spcAft>
                <a:spcPts val="1000"/>
              </a:spcAft>
              <a:buSzPct val="100000"/>
              <a:buChar char="●"/>
            </a:pPr>
            <a:r>
              <a:rPr lang="en-US" sz="14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Ειδοποιήσεις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— για αλλαγές, εγκρίσεις και υπενθυμίσεις.</a:t>
            </a:r>
            <a:endParaRPr lang="en-US" sz="1400" dirty="0"/>
          </a:p>
          <a:p>
            <a:pPr marL="203200" indent="-203200">
              <a:lnSpc>
                <a:spcPct val="110000"/>
              </a:lnSpc>
              <a:spcAft>
                <a:spcPts val="1000"/>
              </a:spcAft>
              <a:buSzPct val="100000"/>
              <a:buChar char="●"/>
            </a:pPr>
            <a:r>
              <a:rPr lang="en-US" sz="14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Εφαρμογή στο κινητό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— εγκατάσταση στην αρχική οθόνη, χωρίς App Store.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6092071" y="1335024"/>
            <a:ext cx="2354818" cy="501091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8000"/>
              </a:srgbClr>
            </a:outerShdw>
          </a:effectLst>
        </p:spPr>
      </p:sp>
      <p:pic>
        <p:nvPicPr>
          <p:cNvPr id="7" name="Image 0" descr="crop/24-parent-hom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28647" y="1371600"/>
            <a:ext cx="2281666" cy="493776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9109591" y="1335024"/>
            <a:ext cx="2354818" cy="501091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8000"/>
              </a:srgbClr>
            </a:outerShdw>
          </a:effectLst>
        </p:spPr>
      </p:sp>
      <p:pic>
        <p:nvPicPr>
          <p:cNvPr id="9" name="Image 1" descr="crop/25-parent-calenda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6167" y="1371600"/>
            <a:ext cx="2281666" cy="493776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TheraCloud · theracloud.gr</a:t>
            </a:r>
            <a:endParaRPr lang="en-US" sz="1000" dirty="0"/>
          </a:p>
        </p:txBody>
      </p:sp>
      <p:sp>
        <p:nvSpPr>
          <p:cNvPr id="11" name="Text 7"/>
          <p:cNvSpPr/>
          <p:nvPr/>
        </p:nvSpPr>
        <p:spPr>
          <a:xfrm>
            <a:off x="11155680" y="644652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23</a:t>
            </a: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9728"/>
          </a:xfrm>
          <a:prstGeom prst="rect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0F766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ΚΙΝΗΤΌ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Ολόκληρη η εφαρμογή στο κινητό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463040"/>
            <a:ext cx="5120640" cy="4754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lnSpc>
                <a:spcPct val="110000"/>
              </a:lnSpc>
              <a:spcAft>
                <a:spcPts val="1000"/>
              </a:spcAft>
              <a:buSzPct val="100000"/>
              <a:buChar char="●"/>
            </a:pPr>
            <a:r>
              <a:rPr lang="en-US" sz="14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Ίδιες λειτουργίες σε κινητό, tablet και υπολογιστή.</a:t>
            </a:r>
            <a:endParaRPr lang="en-US" sz="1400" dirty="0"/>
          </a:p>
          <a:p>
            <a:pPr marL="203200" indent="-203200">
              <a:lnSpc>
                <a:spcPct val="110000"/>
              </a:lnSpc>
              <a:spcAft>
                <a:spcPts val="1000"/>
              </a:spcAft>
              <a:buSzPct val="100000"/>
              <a:buChar char="●"/>
            </a:pPr>
            <a:r>
              <a:rPr lang="en-US" sz="14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Φωτεινό και σκοτεινό θέμα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— ή όπως το σύστημα.</a:t>
            </a:r>
            <a:endParaRPr lang="en-US" sz="1400" dirty="0"/>
          </a:p>
          <a:p>
            <a:pPr marL="203200" indent="-203200">
              <a:lnSpc>
                <a:spcPct val="110000"/>
              </a:lnSpc>
              <a:spcAft>
                <a:spcPts val="1000"/>
              </a:spcAft>
              <a:buSzPct val="100000"/>
              <a:buChar char="●"/>
            </a:pPr>
            <a:r>
              <a:rPr lang="en-US" sz="14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Ειδοποιήσεις push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— στο κινητό, όταν η εφαρμογή είναι εγκατεστημένη.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6092071" y="1335024"/>
            <a:ext cx="2354818" cy="501091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8000"/>
              </a:srgbClr>
            </a:outerShdw>
          </a:effectLst>
        </p:spPr>
      </p:sp>
      <p:pic>
        <p:nvPicPr>
          <p:cNvPr id="7" name="Image 0" descr="crop/26-mobile-childre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28647" y="1371600"/>
            <a:ext cx="2281666" cy="493776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9109591" y="1335024"/>
            <a:ext cx="2354818" cy="501091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8000"/>
              </a:srgbClr>
            </a:outerShdw>
          </a:effectLst>
        </p:spPr>
      </p:sp>
      <p:pic>
        <p:nvPicPr>
          <p:cNvPr id="9" name="Image 1" descr="crop/27-mobile-calenda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6167" y="1371600"/>
            <a:ext cx="2281666" cy="493776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TheraCloud · theracloud.gr</a:t>
            </a:r>
            <a:endParaRPr lang="en-US" sz="1000" dirty="0"/>
          </a:p>
        </p:txBody>
      </p:sp>
      <p:sp>
        <p:nvSpPr>
          <p:cNvPr id="11" name="Text 7"/>
          <p:cNvSpPr/>
          <p:nvPr/>
        </p:nvSpPr>
        <p:spPr>
          <a:xfrm>
            <a:off x="11155680" y="644652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24</a:t>
            </a:r>
            <a:endParaRPr lang="en-US" sz="1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9728"/>
          </a:xfrm>
          <a:prstGeom prst="rect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0F766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ΑΣΦΆΛΕΙΑ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Φτιαγμένο για δεδομένα υγείας παιδιών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457200" y="1554480"/>
            <a:ext cx="3611880" cy="2103120"/>
          </a:xfrm>
          <a:prstGeom prst="roundRect">
            <a:avLst>
              <a:gd name="adj" fmla="val 4348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1737360"/>
            <a:ext cx="3200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766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Απομόνωση γραφείων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685800" y="2240280"/>
            <a:ext cx="320040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Row-Level Security στη βάση: κάθε γραφείο βλέπει μόνο τα δικά του δεδομένα, ακόμα κι αν υπάρξει λάθος στον κώδικα.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251960" y="1554480"/>
            <a:ext cx="3611880" cy="2103120"/>
          </a:xfrm>
          <a:prstGeom prst="roundRect">
            <a:avLst>
              <a:gd name="adj" fmla="val 4348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480560" y="1737360"/>
            <a:ext cx="3200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766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Κρυπτογράφηση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4480560" y="2240280"/>
            <a:ext cx="320040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Οι σημειώσεις συνεδρίας και οι κωδικοί SMTP αποθηκεύονται κρυπτογραφημένα· HTTPS παντού μέσω Cloudflare.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8046720" y="1554480"/>
            <a:ext cx="3611880" cy="2103120"/>
          </a:xfrm>
          <a:prstGeom prst="roundRect">
            <a:avLst>
              <a:gd name="adj" fmla="val 4348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275320" y="1737360"/>
            <a:ext cx="3200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766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Έλεγχος πρόσβασης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8275320" y="2240280"/>
            <a:ext cx="320040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Ρόλοι και δικαιώματα, ανάθεση παιδιών σε θεραπευτές, 2FA, όριο προσπαθειών σύνδεσης.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57200" y="3886200"/>
            <a:ext cx="3611880" cy="2103120"/>
          </a:xfrm>
          <a:prstGeom prst="roundRect">
            <a:avLst>
              <a:gd name="adj" fmla="val 4348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85800" y="4069080"/>
            <a:ext cx="3200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766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Ιστορικό ενεργειών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685800" y="4572000"/>
            <a:ext cx="320040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Κάθε ευαίσθητη ενέργεια καταγράφεται: ποιος, τι, πότε.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4251960" y="3886200"/>
            <a:ext cx="3611880" cy="2103120"/>
          </a:xfrm>
          <a:prstGeom prst="roundRect">
            <a:avLst>
              <a:gd name="adj" fmla="val 4348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480560" y="4069080"/>
            <a:ext cx="3200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766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GDPR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4480560" y="4572000"/>
            <a:ext cx="320040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Συναινέσεις, αιτήματα, εξαγωγή, περιορισμός επεξεργασίας, ανωνυμοποίηση.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8046720" y="3886200"/>
            <a:ext cx="3611880" cy="2103120"/>
          </a:xfrm>
          <a:prstGeom prst="roundRect">
            <a:avLst>
              <a:gd name="adj" fmla="val 4348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275320" y="4069080"/>
            <a:ext cx="3200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766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Αντίγραφα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8275320" y="4572000"/>
            <a:ext cx="320040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Καθημερινά αντίγραφα ασφαλείας με δυνατότητα επαναφοράς ανά γραφείο.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TheraCloud · theracloud.gr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11155680" y="644652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25</a:t>
            </a:r>
            <a:endParaRPr lang="en-US" sz="1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0F766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286000"/>
            <a:ext cx="106984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TheraCloud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731520" y="3291840"/>
            <a:ext cx="10698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CCFBF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theracloud.gr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31520" y="5852160"/>
            <a:ext cx="10698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CFBF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Οι εικόνες είναι από demo γραφείο με φανταστικά δεδομένα.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TheraCloud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TheraCloud — Οι λειτουργίες της εφαρμογής</dc:title>
  <dc:subject>PptxGenJS Presentation</dc:subject>
  <dc:creator>PptxGenJS</dc:creator>
  <cp:lastModifiedBy>PptxGenJS</cp:lastModifiedBy>
  <cp:revision>1</cp:revision>
  <dcterms:created xsi:type="dcterms:W3CDTF">2026-10-13T17:36:26Z</dcterms:created>
  <dcterms:modified xsi:type="dcterms:W3CDTF">2026-10-13T17:36:26Z</dcterms:modified>
</cp:coreProperties>
</file>